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7" d="100"/>
          <a:sy n="97" d="100"/>
        </p:scale>
        <p:origin x="111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Ελένη Μαλανδράκη" userId="ef0b31dc6263d21d" providerId="LiveId" clId="{F1905794-F530-4577-88A1-139D43A373CB}"/>
    <pc:docChg chg="custSel modSld">
      <pc:chgData name="Ελένη Μαλανδράκη" userId="ef0b31dc6263d21d" providerId="LiveId" clId="{F1905794-F530-4577-88A1-139D43A373CB}" dt="2025-04-22T08:58:04.483" v="12" actId="27636"/>
      <pc:docMkLst>
        <pc:docMk/>
      </pc:docMkLst>
      <pc:sldChg chg="modSp mod">
        <pc:chgData name="Ελένη Μαλανδράκη" userId="ef0b31dc6263d21d" providerId="LiveId" clId="{F1905794-F530-4577-88A1-139D43A373CB}" dt="2025-04-22T08:57:43.680" v="8" actId="27636"/>
        <pc:sldMkLst>
          <pc:docMk/>
          <pc:sldMk cId="2710112661" sldId="258"/>
        </pc:sldMkLst>
        <pc:spChg chg="mod">
          <ac:chgData name="Ελένη Μαλανδράκη" userId="ef0b31dc6263d21d" providerId="LiveId" clId="{F1905794-F530-4577-88A1-139D43A373CB}" dt="2025-04-22T08:57:40.508" v="6" actId="14100"/>
          <ac:spMkLst>
            <pc:docMk/>
            <pc:sldMk cId="2710112661" sldId="258"/>
            <ac:spMk id="2" creationId="{A748355E-8B96-B7B7-DAA4-0CC104E3B409}"/>
          </ac:spMkLst>
        </pc:spChg>
        <pc:spChg chg="mod">
          <ac:chgData name="Ελένη Μαλανδράκη" userId="ef0b31dc6263d21d" providerId="LiveId" clId="{F1905794-F530-4577-88A1-139D43A373CB}" dt="2025-04-22T08:57:43.680" v="8" actId="27636"/>
          <ac:spMkLst>
            <pc:docMk/>
            <pc:sldMk cId="2710112661" sldId="258"/>
            <ac:spMk id="3" creationId="{2E507A9E-7D79-A356-065A-7EAF9C09DF82}"/>
          </ac:spMkLst>
        </pc:spChg>
      </pc:sldChg>
      <pc:sldChg chg="modSp mod">
        <pc:chgData name="Ελένη Μαλανδράκη" userId="ef0b31dc6263d21d" providerId="LiveId" clId="{F1905794-F530-4577-88A1-139D43A373CB}" dt="2025-04-22T08:58:04.483" v="12" actId="27636"/>
        <pc:sldMkLst>
          <pc:docMk/>
          <pc:sldMk cId="1756932716" sldId="261"/>
        </pc:sldMkLst>
        <pc:spChg chg="mod">
          <ac:chgData name="Ελένη Μαλανδράκη" userId="ef0b31dc6263d21d" providerId="LiveId" clId="{F1905794-F530-4577-88A1-139D43A373CB}" dt="2025-04-22T08:57:58.982" v="9" actId="14100"/>
          <ac:spMkLst>
            <pc:docMk/>
            <pc:sldMk cId="1756932716" sldId="261"/>
            <ac:spMk id="2" creationId="{5F17B1C5-AD0E-2462-462E-7EA089B3D7AE}"/>
          </ac:spMkLst>
        </pc:spChg>
        <pc:spChg chg="mod">
          <ac:chgData name="Ελένη Μαλανδράκη" userId="ef0b31dc6263d21d" providerId="LiveId" clId="{F1905794-F530-4577-88A1-139D43A373CB}" dt="2025-04-22T08:58:04.483" v="12" actId="27636"/>
          <ac:spMkLst>
            <pc:docMk/>
            <pc:sldMk cId="1756932716" sldId="261"/>
            <ac:spMk id="3" creationId="{CE7A68C0-C085-1BBE-4249-D240A47AA67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4/22/2025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4/22/2025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doi.org/10.1080/00131857.2020.1728732" TargetMode="External"/><Relationship Id="rId2" Type="http://schemas.openxmlformats.org/officeDocument/2006/relationships/hyperlink" Target="https://doi.org/10.1109/ACCESS.2020.298851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FA3CA2-2999-99EA-B4FF-4034F20B1520}"/>
              </a:ext>
            </a:extLst>
          </p:cNvPr>
          <p:cNvSpPr>
            <a:spLocks noGrp="1"/>
          </p:cNvSpPr>
          <p:nvPr>
            <p:ph type="ctrTitle"/>
          </p:nvPr>
        </p:nvSpPr>
        <p:spPr/>
        <p:txBody>
          <a:bodyPr/>
          <a:lstStyle/>
          <a:p>
            <a:r>
              <a:rPr lang="el-GR" b="1" dirty="0">
                <a:latin typeface="Times New Roman" panose="02020603050405020304" pitchFamily="18" charset="0"/>
                <a:cs typeface="Times New Roman" panose="02020603050405020304" pitchFamily="18" charset="0"/>
              </a:rPr>
              <a:t>Τεχνητή Νοημοσύνη</a:t>
            </a:r>
          </a:p>
        </p:txBody>
      </p:sp>
    </p:spTree>
    <p:extLst>
      <p:ext uri="{BB962C8B-B14F-4D97-AF65-F5344CB8AC3E}">
        <p14:creationId xmlns:p14="http://schemas.microsoft.com/office/powerpoint/2010/main" val="2695505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397886-2CF2-ED32-57D5-40931B46C756}"/>
              </a:ext>
            </a:extLst>
          </p:cNvPr>
          <p:cNvSpPr>
            <a:spLocks noGrp="1"/>
          </p:cNvSpPr>
          <p:nvPr>
            <p:ph type="title"/>
          </p:nvPr>
        </p:nvSpPr>
        <p:spPr>
          <a:xfrm>
            <a:off x="2592925" y="624110"/>
            <a:ext cx="8911687" cy="663916"/>
          </a:xfrm>
        </p:spPr>
        <p:txBody>
          <a:bodyPr/>
          <a:lstStyle/>
          <a:p>
            <a:r>
              <a:rPr lang="el-GR" b="1" dirty="0">
                <a:latin typeface="Times New Roman" panose="02020603050405020304" pitchFamily="18" charset="0"/>
                <a:cs typeface="Times New Roman" panose="02020603050405020304" pitchFamily="18" charset="0"/>
              </a:rPr>
              <a:t>Τεχνητή Νοημοσύνη</a:t>
            </a:r>
            <a:endParaRPr lang="el-GR" b="1" dirty="0"/>
          </a:p>
        </p:txBody>
      </p:sp>
      <p:sp>
        <p:nvSpPr>
          <p:cNvPr id="3" name="Θέση περιεχομένου 2">
            <a:extLst>
              <a:ext uri="{FF2B5EF4-FFF2-40B4-BE49-F238E27FC236}">
                <a16:creationId xmlns:a16="http://schemas.microsoft.com/office/drawing/2014/main" id="{A936E641-7AC4-FF6A-780C-D633268ED2F5}"/>
              </a:ext>
            </a:extLst>
          </p:cNvPr>
          <p:cNvSpPr>
            <a:spLocks noGrp="1"/>
          </p:cNvSpPr>
          <p:nvPr>
            <p:ph idx="1"/>
          </p:nvPr>
        </p:nvSpPr>
        <p:spPr>
          <a:xfrm>
            <a:off x="1930451" y="1540189"/>
            <a:ext cx="8915400" cy="3777622"/>
          </a:xfrm>
        </p:spPr>
        <p:txBody>
          <a:bodyPr/>
          <a:lstStyle/>
          <a:p>
            <a:r>
              <a:rPr lang="el-GR" sz="2400" dirty="0">
                <a:latin typeface="Times New Roman" panose="02020603050405020304" pitchFamily="18" charset="0"/>
                <a:cs typeface="Times New Roman" panose="02020603050405020304" pitchFamily="18" charset="0"/>
              </a:rPr>
              <a:t>Τα τελευταία χρόνια, αυξάνεται ολοένα και περισσότερο η χρήση εργαλείων Τ.Π.Ε. στην μαθησιακή διαδικασία. Η Τεχνητή Νοημοσύνη αποτελεί ξεκάθαρα ορόσημο των προόδων και των εξελίξεων της τεχνολογίας των υπολογιστών, επιτρέποντας στους υπολογιστές να εκτελούν δραστηριότητες που είναι </a:t>
            </a:r>
            <a:r>
              <a:rPr lang="el-GR" sz="2400" b="1" dirty="0">
                <a:latin typeface="Times New Roman" panose="02020603050405020304" pitchFamily="18" charset="0"/>
                <a:cs typeface="Times New Roman" panose="02020603050405020304" pitchFamily="18" charset="0"/>
              </a:rPr>
              <a:t>κοντά ή ταυτόσημες </a:t>
            </a:r>
            <a:r>
              <a:rPr lang="el-GR" sz="2400" dirty="0">
                <a:latin typeface="Times New Roman" panose="02020603050405020304" pitchFamily="18" charset="0"/>
                <a:cs typeface="Times New Roman" panose="02020603050405020304" pitchFamily="18" charset="0"/>
              </a:rPr>
              <a:t>με αυτές που εκτελούνται από τον άνθρωπο (</a:t>
            </a:r>
            <a:r>
              <a:rPr lang="el-GR" sz="2400" dirty="0" err="1">
                <a:latin typeface="Times New Roman" panose="02020603050405020304" pitchFamily="18" charset="0"/>
                <a:cs typeface="Times New Roman" panose="02020603050405020304" pitchFamily="18" charset="0"/>
              </a:rPr>
              <a:t>Chen</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et</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al</a:t>
            </a:r>
            <a:r>
              <a:rPr lang="el-GR" sz="2400" dirty="0">
                <a:latin typeface="Times New Roman" panose="02020603050405020304" pitchFamily="18" charset="0"/>
                <a:cs typeface="Times New Roman" panose="02020603050405020304" pitchFamily="18" charset="0"/>
              </a:rPr>
              <a:t>., 2020b). Το πρόβλημα στον ορισμό της Τεχνητής Νοημοσύνης, γνωστή και ως </a:t>
            </a:r>
            <a:r>
              <a:rPr lang="el-GR" sz="2400" b="1" dirty="0">
                <a:latin typeface="Times New Roman" panose="02020603050405020304" pitchFamily="18" charset="0"/>
                <a:cs typeface="Times New Roman" panose="02020603050405020304" pitchFamily="18" charset="0"/>
              </a:rPr>
              <a:t>νοημοσύνη της μηχανής </a:t>
            </a:r>
            <a:r>
              <a:rPr lang="el-GR" sz="2400" dirty="0">
                <a:latin typeface="Times New Roman" panose="02020603050405020304" pitchFamily="18" charset="0"/>
                <a:cs typeface="Times New Roman" panose="02020603050405020304" pitchFamily="18" charset="0"/>
              </a:rPr>
              <a:t>(</a:t>
            </a:r>
            <a:r>
              <a:rPr lang="el-GR" sz="2400" dirty="0" err="1">
                <a:latin typeface="Times New Roman" panose="02020603050405020304" pitchFamily="18" charset="0"/>
                <a:cs typeface="Times New Roman" panose="02020603050405020304" pitchFamily="18" charset="0"/>
              </a:rPr>
              <a:t>Poole</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et</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al</a:t>
            </a:r>
            <a:r>
              <a:rPr lang="el-GR" sz="2400" dirty="0">
                <a:latin typeface="Times New Roman" panose="02020603050405020304" pitchFamily="18" charset="0"/>
                <a:cs typeface="Times New Roman" panose="02020603050405020304" pitchFamily="18" charset="0"/>
              </a:rPr>
              <a:t>., 1998),  είναι να οριστούν τα στοιχεία από τα οποία οι υπολογιστές διαφέρουν από την ανθρώπινη νοημοσύνη (</a:t>
            </a:r>
            <a:r>
              <a:rPr lang="el-GR" sz="2400" dirty="0" err="1">
                <a:latin typeface="Times New Roman" panose="02020603050405020304" pitchFamily="18" charset="0"/>
                <a:cs typeface="Times New Roman" panose="02020603050405020304" pitchFamily="18" charset="0"/>
              </a:rPr>
              <a:t>Cope</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et</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al</a:t>
            </a:r>
            <a:r>
              <a:rPr lang="el-GR" sz="2400" dirty="0">
                <a:latin typeface="Times New Roman" panose="02020603050405020304" pitchFamily="18" charset="0"/>
                <a:cs typeface="Times New Roman" panose="02020603050405020304" pitchFamily="18" charset="0"/>
              </a:rPr>
              <a:t>., 2020). </a:t>
            </a:r>
          </a:p>
          <a:p>
            <a:pPr marL="0" indent="0">
              <a:buNone/>
            </a:pPr>
            <a:endParaRPr lang="el-GR" dirty="0"/>
          </a:p>
        </p:txBody>
      </p:sp>
    </p:spTree>
    <p:extLst>
      <p:ext uri="{BB962C8B-B14F-4D97-AF65-F5344CB8AC3E}">
        <p14:creationId xmlns:p14="http://schemas.microsoft.com/office/powerpoint/2010/main" val="1825403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48355E-8B96-B7B7-DAA4-0CC104E3B409}"/>
              </a:ext>
            </a:extLst>
          </p:cNvPr>
          <p:cNvSpPr>
            <a:spLocks noGrp="1"/>
          </p:cNvSpPr>
          <p:nvPr>
            <p:ph type="title"/>
          </p:nvPr>
        </p:nvSpPr>
        <p:spPr>
          <a:xfrm>
            <a:off x="1592826" y="545453"/>
            <a:ext cx="9891251" cy="1067037"/>
          </a:xfrm>
        </p:spPr>
        <p:txBody>
          <a:bodyPr/>
          <a:lstStyle/>
          <a:p>
            <a:r>
              <a:rPr lang="el-GR" sz="3600" b="1" dirty="0">
                <a:latin typeface="Times New Roman" panose="02020603050405020304" pitchFamily="18" charset="0"/>
                <a:cs typeface="Times New Roman" panose="02020603050405020304" pitchFamily="18" charset="0"/>
              </a:rPr>
              <a:t>H ανθρωποκεντρική τεχνητή νοημοσύνη (HCAI)</a:t>
            </a:r>
            <a:endParaRPr lang="el-GR" dirty="0"/>
          </a:p>
        </p:txBody>
      </p:sp>
      <p:sp>
        <p:nvSpPr>
          <p:cNvPr id="3" name="Θέση περιεχομένου 2">
            <a:extLst>
              <a:ext uri="{FF2B5EF4-FFF2-40B4-BE49-F238E27FC236}">
                <a16:creationId xmlns:a16="http://schemas.microsoft.com/office/drawing/2014/main" id="{2E507A9E-7D79-A356-065A-7EAF9C09DF82}"/>
              </a:ext>
            </a:extLst>
          </p:cNvPr>
          <p:cNvSpPr>
            <a:spLocks noGrp="1"/>
          </p:cNvSpPr>
          <p:nvPr>
            <p:ph idx="1"/>
          </p:nvPr>
        </p:nvSpPr>
        <p:spPr>
          <a:xfrm>
            <a:off x="1110175" y="1612491"/>
            <a:ext cx="10845851" cy="5004620"/>
          </a:xfrm>
        </p:spPr>
        <p:txBody>
          <a:bodyPr>
            <a:normAutofit fontScale="92500"/>
          </a:bodyPr>
          <a:lstStyle/>
          <a:p>
            <a:pPr>
              <a:buNone/>
            </a:pPr>
            <a:r>
              <a:rPr lang="el-GR" sz="2400" dirty="0">
                <a:latin typeface="Times New Roman" panose="02020603050405020304" pitchFamily="18" charset="0"/>
                <a:cs typeface="Times New Roman" panose="02020603050405020304" pitchFamily="18" charset="0"/>
              </a:rPr>
              <a:t>οφείλει να επανατοποθετήσει τους ανθρώπους στο επίκεντρο του ενδιαφέροντος της με στόχο την βελτίωση της ανθρώπινης απόδοσης με τρόπους που να είναι αξιόπιστοι και ασφαλείς, επιτρέποντας ταυτόχρονα υψηλά επίπεδα ανθρώπινου ελέγχου. (</a:t>
            </a:r>
            <a:r>
              <a:rPr lang="el-GR" sz="2400" dirty="0" err="1">
                <a:latin typeface="Times New Roman" panose="02020603050405020304" pitchFamily="18" charset="0"/>
                <a:cs typeface="Times New Roman" panose="02020603050405020304" pitchFamily="18" charset="0"/>
              </a:rPr>
              <a:t>Garibay</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et</a:t>
            </a:r>
            <a:r>
              <a:rPr lang="el-GR" sz="2400" dirty="0">
                <a:latin typeface="Times New Roman" panose="02020603050405020304" pitchFamily="18" charset="0"/>
                <a:cs typeface="Times New Roman" panose="02020603050405020304" pitchFamily="18" charset="0"/>
              </a:rPr>
              <a:t> </a:t>
            </a:r>
            <a:r>
              <a:rPr lang="el-GR" sz="2400" dirty="0" err="1">
                <a:latin typeface="Times New Roman" panose="02020603050405020304" pitchFamily="18" charset="0"/>
                <a:cs typeface="Times New Roman" panose="02020603050405020304" pitchFamily="18" charset="0"/>
              </a:rPr>
              <a:t>al</a:t>
            </a:r>
            <a:r>
              <a:rPr lang="el-GR" sz="2400" dirty="0">
                <a:latin typeface="Times New Roman" panose="02020603050405020304" pitchFamily="18" charset="0"/>
                <a:cs typeface="Times New Roman" panose="02020603050405020304" pitchFamily="18" charset="0"/>
              </a:rPr>
              <a:t> 2023).</a:t>
            </a:r>
          </a:p>
          <a:p>
            <a:pPr marL="0" indent="0">
              <a:buNone/>
            </a:pPr>
            <a:br>
              <a:rPr lang="el-GR" sz="2400" dirty="0">
                <a:latin typeface="Times New Roman" panose="02020603050405020304" pitchFamily="18" charset="0"/>
                <a:cs typeface="Times New Roman" panose="02020603050405020304" pitchFamily="18" charset="0"/>
              </a:rPr>
            </a:br>
            <a:r>
              <a:rPr lang="el-GR" sz="2400" dirty="0">
                <a:latin typeface="Times New Roman" panose="02020603050405020304" pitchFamily="18" charset="0"/>
                <a:cs typeface="Times New Roman" panose="02020603050405020304" pitchFamily="18" charset="0"/>
              </a:rPr>
              <a:t>Με βάση την ανωτέρω προσέγγιση η HCAI θα πρέπει να:</a:t>
            </a:r>
            <a:br>
              <a:rPr lang="el-GR" sz="2400" dirty="0">
                <a:latin typeface="Times New Roman" panose="02020603050405020304" pitchFamily="18" charset="0"/>
                <a:cs typeface="Times New Roman" panose="02020603050405020304" pitchFamily="18" charset="0"/>
              </a:rPr>
            </a:br>
            <a:r>
              <a:rPr lang="el-GR" sz="2400" dirty="0">
                <a:latin typeface="Times New Roman" panose="02020603050405020304" pitchFamily="18" charset="0"/>
                <a:cs typeface="Times New Roman" panose="02020603050405020304" pitchFamily="18" charset="0"/>
              </a:rPr>
              <a:t>1.</a:t>
            </a:r>
            <a:r>
              <a:rPr lang="el-GR" sz="2400" b="1" dirty="0">
                <a:latin typeface="Times New Roman" panose="02020603050405020304" pitchFamily="18" charset="0"/>
                <a:cs typeface="Times New Roman" panose="02020603050405020304" pitchFamily="18" charset="0"/>
              </a:rPr>
              <a:t> συμβάλλει</a:t>
            </a:r>
            <a:r>
              <a:rPr lang="el-GR" sz="2400" dirty="0">
                <a:latin typeface="Times New Roman" panose="02020603050405020304" pitchFamily="18" charset="0"/>
                <a:cs typeface="Times New Roman" panose="02020603050405020304" pitchFamily="18" charset="0"/>
              </a:rPr>
              <a:t> στην ανθρώπινη ευημερία</a:t>
            </a:r>
            <a:br>
              <a:rPr lang="el-GR" sz="2400" dirty="0">
                <a:latin typeface="Times New Roman" panose="02020603050405020304" pitchFamily="18" charset="0"/>
                <a:cs typeface="Times New Roman" panose="02020603050405020304" pitchFamily="18" charset="0"/>
              </a:rPr>
            </a:br>
            <a:r>
              <a:rPr lang="el-GR" sz="2400" dirty="0">
                <a:latin typeface="Times New Roman" panose="02020603050405020304" pitchFamily="18" charset="0"/>
                <a:cs typeface="Times New Roman" panose="02020603050405020304" pitchFamily="18" charset="0"/>
              </a:rPr>
              <a:t>2. </a:t>
            </a:r>
            <a:r>
              <a:rPr lang="el-GR" sz="2400" b="1" dirty="0" err="1">
                <a:latin typeface="Times New Roman" panose="02020603050405020304" pitchFamily="18" charset="0"/>
                <a:cs typeface="Times New Roman" panose="02020603050405020304" pitchFamily="18" charset="0"/>
              </a:rPr>
              <a:t>διέπεται</a:t>
            </a:r>
            <a:r>
              <a:rPr lang="el-GR" sz="2400" dirty="0">
                <a:latin typeface="Times New Roman" panose="02020603050405020304" pitchFamily="18" charset="0"/>
                <a:cs typeface="Times New Roman" panose="02020603050405020304" pitchFamily="18" charset="0"/>
              </a:rPr>
              <a:t> από κοινωνική υπευθυνότητα στο στάδιο του σχεδιασμού</a:t>
            </a:r>
            <a:br>
              <a:rPr lang="el-GR" sz="2400" dirty="0">
                <a:latin typeface="Times New Roman" panose="02020603050405020304" pitchFamily="18" charset="0"/>
                <a:cs typeface="Times New Roman" panose="02020603050405020304" pitchFamily="18" charset="0"/>
              </a:rPr>
            </a:br>
            <a:r>
              <a:rPr lang="el-GR" sz="2400" dirty="0">
                <a:latin typeface="Times New Roman" panose="02020603050405020304" pitchFamily="18" charset="0"/>
                <a:cs typeface="Times New Roman" panose="02020603050405020304" pitchFamily="18" charset="0"/>
              </a:rPr>
              <a:t>3. </a:t>
            </a:r>
            <a:r>
              <a:rPr lang="el-GR" sz="2400" b="1" dirty="0">
                <a:latin typeface="Times New Roman" panose="02020603050405020304" pitchFamily="18" charset="0"/>
                <a:cs typeface="Times New Roman" panose="02020603050405020304" pitchFamily="18" charset="0"/>
              </a:rPr>
              <a:t>εξασφαλίζει</a:t>
            </a:r>
            <a:r>
              <a:rPr lang="el-GR" sz="2400" dirty="0">
                <a:latin typeface="Times New Roman" panose="02020603050405020304" pitchFamily="18" charset="0"/>
                <a:cs typeface="Times New Roman" panose="02020603050405020304" pitchFamily="18" charset="0"/>
              </a:rPr>
              <a:t> την προστασία των προσωπικών δεδομένων του ανθρώπου</a:t>
            </a:r>
            <a:br>
              <a:rPr lang="el-GR" sz="2400" dirty="0">
                <a:latin typeface="Times New Roman" panose="02020603050405020304" pitchFamily="18" charset="0"/>
                <a:cs typeface="Times New Roman" panose="02020603050405020304" pitchFamily="18" charset="0"/>
              </a:rPr>
            </a:br>
            <a:r>
              <a:rPr lang="el-GR" sz="2400" dirty="0">
                <a:latin typeface="Times New Roman" panose="02020603050405020304" pitchFamily="18" charset="0"/>
                <a:cs typeface="Times New Roman" panose="02020603050405020304" pitchFamily="18" charset="0"/>
              </a:rPr>
              <a:t>4. </a:t>
            </a:r>
            <a:r>
              <a:rPr lang="el-GR" sz="2400" b="1" dirty="0">
                <a:latin typeface="Times New Roman" panose="02020603050405020304" pitchFamily="18" charset="0"/>
                <a:cs typeface="Times New Roman" panose="02020603050405020304" pitchFamily="18" charset="0"/>
              </a:rPr>
              <a:t>προβλέπει</a:t>
            </a:r>
            <a:r>
              <a:rPr lang="el-GR" sz="2400" dirty="0">
                <a:latin typeface="Times New Roman" panose="02020603050405020304" pitchFamily="18" charset="0"/>
                <a:cs typeface="Times New Roman" panose="02020603050405020304" pitchFamily="18" charset="0"/>
              </a:rPr>
              <a:t> την συμμετοχή του ανθρώπου τόσο στο στάδιο του σχεδιασμού όσο και της αξιολόγησης</a:t>
            </a:r>
            <a:br>
              <a:rPr lang="el-GR" sz="2400" dirty="0">
                <a:latin typeface="Times New Roman" panose="02020603050405020304" pitchFamily="18" charset="0"/>
                <a:cs typeface="Times New Roman" panose="02020603050405020304" pitchFamily="18" charset="0"/>
              </a:rPr>
            </a:br>
            <a:r>
              <a:rPr lang="el-GR" sz="2400" dirty="0">
                <a:latin typeface="Times New Roman" panose="02020603050405020304" pitchFamily="18" charset="0"/>
                <a:cs typeface="Times New Roman" panose="02020603050405020304" pitchFamily="18" charset="0"/>
              </a:rPr>
              <a:t>5. </a:t>
            </a:r>
            <a:r>
              <a:rPr lang="el-GR" sz="2400" b="1" dirty="0" err="1">
                <a:latin typeface="Times New Roman" panose="02020603050405020304" pitchFamily="18" charset="0"/>
                <a:cs typeface="Times New Roman" panose="02020603050405020304" pitchFamily="18" charset="0"/>
              </a:rPr>
              <a:t>διέπεται</a:t>
            </a:r>
            <a:r>
              <a:rPr lang="el-GR" sz="2400" dirty="0">
                <a:latin typeface="Times New Roman" panose="02020603050405020304" pitchFamily="18" charset="0"/>
                <a:cs typeface="Times New Roman" panose="02020603050405020304" pitchFamily="18" charset="0"/>
              </a:rPr>
              <a:t> από ένα διαφανές σχέδιο διακυβέρνησης με έμφαση στην προστασία του περιβάλλοντος, στην ανεξάρτητη εποπτεία, στην πιστοποίηση, στην καταγραφή και αξιολόγηση των πεπραγμένων</a:t>
            </a:r>
            <a:br>
              <a:rPr lang="el-GR" sz="2400" dirty="0">
                <a:latin typeface="Times New Roman" panose="02020603050405020304" pitchFamily="18" charset="0"/>
                <a:cs typeface="Times New Roman" panose="02020603050405020304" pitchFamily="18" charset="0"/>
              </a:rPr>
            </a:br>
            <a:r>
              <a:rPr lang="el-GR" sz="2400" dirty="0">
                <a:latin typeface="Times New Roman" panose="02020603050405020304" pitchFamily="18" charset="0"/>
                <a:cs typeface="Times New Roman" panose="02020603050405020304" pitchFamily="18" charset="0"/>
              </a:rPr>
              <a:t>6. </a:t>
            </a:r>
            <a:r>
              <a:rPr lang="el-GR" sz="2400" b="1" dirty="0">
                <a:latin typeface="Times New Roman" panose="02020603050405020304" pitchFamily="18" charset="0"/>
                <a:cs typeface="Times New Roman" panose="02020603050405020304" pitchFamily="18" charset="0"/>
              </a:rPr>
              <a:t>προϋποθέτει</a:t>
            </a:r>
            <a:r>
              <a:rPr lang="el-GR" sz="2400" dirty="0">
                <a:latin typeface="Times New Roman" panose="02020603050405020304" pitchFamily="18" charset="0"/>
                <a:cs typeface="Times New Roman" panose="02020603050405020304" pitchFamily="18" charset="0"/>
              </a:rPr>
              <a:t> την κατανόηση των βασικών λειτουργιών της Τ.Ν από το ευρύ κοινό.</a:t>
            </a:r>
          </a:p>
          <a:p>
            <a:endParaRPr lang="el-GR" dirty="0"/>
          </a:p>
        </p:txBody>
      </p:sp>
    </p:spTree>
    <p:extLst>
      <p:ext uri="{BB962C8B-B14F-4D97-AF65-F5344CB8AC3E}">
        <p14:creationId xmlns:p14="http://schemas.microsoft.com/office/powerpoint/2010/main" val="2710112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a:extLst>
              <a:ext uri="{FF2B5EF4-FFF2-40B4-BE49-F238E27FC236}">
                <a16:creationId xmlns:a16="http://schemas.microsoft.com/office/drawing/2014/main" id="{16A9691B-2058-D772-7793-E4704FA2F3B0}"/>
              </a:ext>
            </a:extLst>
          </p:cNvPr>
          <p:cNvSpPr>
            <a:spLocks noGrp="1"/>
          </p:cNvSpPr>
          <p:nvPr>
            <p:ph type="body" sz="half" idx="2"/>
          </p:nvPr>
        </p:nvSpPr>
        <p:spPr>
          <a:xfrm>
            <a:off x="2215587" y="2271253"/>
            <a:ext cx="8915400" cy="3116824"/>
          </a:xfrm>
        </p:spPr>
        <p:txBody>
          <a:bodyPr>
            <a:normAutofit/>
          </a:bodyPr>
          <a:lstStyle/>
          <a:p>
            <a:r>
              <a:rPr lang="el-GR" sz="2400" dirty="0">
                <a:latin typeface="Times New Roman" panose="02020603050405020304" pitchFamily="18" charset="0"/>
                <a:cs typeface="Times New Roman" panose="02020603050405020304" pitchFamily="18" charset="0"/>
              </a:rPr>
              <a:t>Η Ανθρωποκεντρική Τεχνητή Νοημοσύνη </a:t>
            </a:r>
            <a:r>
              <a:rPr lang="el-GR" sz="2400" b="1" dirty="0">
                <a:latin typeface="Times New Roman" panose="02020603050405020304" pitchFamily="18" charset="0"/>
                <a:cs typeface="Times New Roman" panose="02020603050405020304" pitchFamily="18" charset="0"/>
              </a:rPr>
              <a:t>δεν έχει σαν στόχο την υποκατάσταση της ανθρώπινης ύπαρξης</a:t>
            </a:r>
            <a:r>
              <a:rPr lang="el-GR" sz="2400" dirty="0">
                <a:latin typeface="Times New Roman" panose="02020603050405020304" pitchFamily="18" charset="0"/>
                <a:cs typeface="Times New Roman" panose="02020603050405020304" pitchFamily="18" charset="0"/>
              </a:rPr>
              <a:t>. Αντιθέτως, οφείλει με όρους κοινωνικής υπευθυνότητας να εστιάσει στην βελτιστοποίηση των δυνατοτήτων του σύγχρονου ανθρώπου, προκειμένου να είναι σε θέση να ανταποκριθεί στις ολοένα και αυξανόμενες απαιτήσεις ενός συνεχώς μεταβαλλόμενου και αχαρτογράφητου κοινωνικού, οικονομικού και πολιτισμικού περιβάλλοντος.</a:t>
            </a:r>
          </a:p>
          <a:p>
            <a:endParaRPr lang="el-GR" dirty="0"/>
          </a:p>
        </p:txBody>
      </p:sp>
    </p:spTree>
    <p:extLst>
      <p:ext uri="{BB962C8B-B14F-4D97-AF65-F5344CB8AC3E}">
        <p14:creationId xmlns:p14="http://schemas.microsoft.com/office/powerpoint/2010/main" val="1053781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a:extLst>
              <a:ext uri="{FF2B5EF4-FFF2-40B4-BE49-F238E27FC236}">
                <a16:creationId xmlns:a16="http://schemas.microsoft.com/office/drawing/2014/main" id="{7FB1C2B2-CCA8-7E88-8ADD-C86CC54618CA}"/>
              </a:ext>
            </a:extLst>
          </p:cNvPr>
          <p:cNvSpPr>
            <a:spLocks noGrp="1"/>
          </p:cNvSpPr>
          <p:nvPr>
            <p:ph type="body" sz="half" idx="2"/>
          </p:nvPr>
        </p:nvSpPr>
        <p:spPr>
          <a:xfrm>
            <a:off x="2235252" y="1923646"/>
            <a:ext cx="8915400" cy="2717180"/>
          </a:xfrm>
        </p:spPr>
        <p:txBody>
          <a:bodyPr/>
          <a:lstStyle/>
          <a:p>
            <a:r>
              <a:rPr lang="el-GR" sz="2400" b="1" i="0" u="none" strike="noStrike" baseline="0" dirty="0">
                <a:solidFill>
                  <a:srgbClr val="000000"/>
                </a:solidFill>
                <a:latin typeface="Times New Roman" panose="02020603050405020304" pitchFamily="18" charset="0"/>
              </a:rPr>
              <a:t>Σκοπός της Α.Τ.Ν </a:t>
            </a:r>
            <a:r>
              <a:rPr lang="el-GR" sz="2400" b="0" i="0" u="none" strike="noStrike" baseline="0" dirty="0">
                <a:solidFill>
                  <a:srgbClr val="000000"/>
                </a:solidFill>
                <a:latin typeface="Times New Roman" panose="02020603050405020304" pitchFamily="18" charset="0"/>
              </a:rPr>
              <a:t>είναι η υποστήριξη των ανθρώπων και των κοινωνιών στην αέναη προσπάθεια τους για την κοινωνική ευημερία και συνοχή, την άμβλυνση των κοινωνικών ανισοτήτων, τον σεβασμό των προσωπικών δεδομένων των ανθρώπων και την καλλιέργεια της περιβαλλοντικής υπευθυνότητας με σεβασμό στις πανανθρώπινες αξίες της ειρήνης, της δημοκρατίας και της κοινωνικής δικαιοσύνης. </a:t>
            </a:r>
            <a:endParaRPr lang="el-GR" sz="2400" dirty="0"/>
          </a:p>
          <a:p>
            <a:endParaRPr lang="el-GR" dirty="0"/>
          </a:p>
        </p:txBody>
      </p:sp>
    </p:spTree>
    <p:extLst>
      <p:ext uri="{BB962C8B-B14F-4D97-AF65-F5344CB8AC3E}">
        <p14:creationId xmlns:p14="http://schemas.microsoft.com/office/powerpoint/2010/main" val="4137311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17B1C5-AD0E-2462-462E-7EA089B3D7AE}"/>
              </a:ext>
            </a:extLst>
          </p:cNvPr>
          <p:cNvSpPr>
            <a:spLocks noGrp="1"/>
          </p:cNvSpPr>
          <p:nvPr>
            <p:ph type="title"/>
          </p:nvPr>
        </p:nvSpPr>
        <p:spPr>
          <a:xfrm>
            <a:off x="1747350" y="653607"/>
            <a:ext cx="8911687" cy="831064"/>
          </a:xfrm>
        </p:spPr>
        <p:txBody>
          <a:bodyPr/>
          <a:lstStyle/>
          <a:p>
            <a:r>
              <a:rPr lang="el-GR" b="1" dirty="0">
                <a:latin typeface="Times New Roman" panose="02020603050405020304" pitchFamily="18" charset="0"/>
                <a:cs typeface="Times New Roman" panose="02020603050405020304" pitchFamily="18" charset="0"/>
              </a:rPr>
              <a:t>Βιβλιογραφία</a:t>
            </a:r>
          </a:p>
        </p:txBody>
      </p:sp>
      <p:sp>
        <p:nvSpPr>
          <p:cNvPr id="3" name="Θέση περιεχομένου 2">
            <a:extLst>
              <a:ext uri="{FF2B5EF4-FFF2-40B4-BE49-F238E27FC236}">
                <a16:creationId xmlns:a16="http://schemas.microsoft.com/office/drawing/2014/main" id="{CE7A68C0-C085-1BBE-4249-D240A47AA67A}"/>
              </a:ext>
            </a:extLst>
          </p:cNvPr>
          <p:cNvSpPr>
            <a:spLocks noGrp="1"/>
          </p:cNvSpPr>
          <p:nvPr>
            <p:ph idx="1"/>
          </p:nvPr>
        </p:nvSpPr>
        <p:spPr>
          <a:xfrm>
            <a:off x="1638300" y="1612490"/>
            <a:ext cx="8915400" cy="4168878"/>
          </a:xfrm>
        </p:spPr>
        <p:txBody>
          <a:bodyPr>
            <a:normAutofit fontScale="85000" lnSpcReduction="10000"/>
          </a:bodyPr>
          <a:lstStyle/>
          <a:p>
            <a:pPr marL="457200" indent="-457200">
              <a:buFont typeface="+mj-lt"/>
              <a:buAutoNum type="arabicPeriod"/>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Chen, L., Chen, P., &amp; Lin, Z. (2020). Artificial intelligence in education: A review. IEEE Access, 8, 75264–75278. </a:t>
            </a:r>
            <a:r>
              <a:rPr lang="en-US" sz="18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https://doi.org/10.1109/ACCESS.2020.2988510</a:t>
            </a:r>
            <a:endParaRPr lang="el-GR" sz="18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mj-lt"/>
              <a:buAutoNum type="arabicPeriod"/>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Cope, B., Kalantzis, M., &amp;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Searsmith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D. (2020). Artificial intelligence for education: Knowledge and its assessment in AI-enabled learning ecologies. Educational Philosophy and Theory, 53(12), 1229–1245. </a:t>
            </a:r>
            <a:r>
              <a:rPr lang="en-US" sz="18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https://doi.org/10.1080/00131857.2020.1728732</a:t>
            </a:r>
            <a:endParaRPr lang="el-GR" sz="1800" u="sng"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mj-lt"/>
              <a:buAutoNum type="arabicPeriod"/>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Poole, D. L., Mackworth, A. K., &amp; Goebel, R. (1998). Computational intelligence: A logical approach. Oxford University Press.</a:t>
            </a:r>
            <a:endParaRPr lang="el-GR"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mj-lt"/>
              <a:buAutoNum type="arabicPeriod"/>
            </a:pPr>
            <a:r>
              <a:rPr lang="en-US" sz="1800" u="none" strike="noStrike" baseline="0" dirty="0">
                <a:solidFill>
                  <a:srgbClr val="000000"/>
                </a:solidFill>
                <a:latin typeface="Times New Roman" panose="02020603050405020304" pitchFamily="18" charset="0"/>
                <a:cs typeface="Times New Roman" panose="02020603050405020304" pitchFamily="18" charset="0"/>
              </a:rPr>
              <a:t>Garibay O., Winslow B., Andolina S., Antona M., Bodenschatz A.,</a:t>
            </a:r>
            <a:r>
              <a:rPr lang="en-US" sz="1800" u="none" strike="noStrike" baseline="0" dirty="0" err="1">
                <a:solidFill>
                  <a:srgbClr val="000000"/>
                </a:solidFill>
                <a:latin typeface="Times New Roman" panose="02020603050405020304" pitchFamily="18" charset="0"/>
                <a:cs typeface="Times New Roman" panose="02020603050405020304" pitchFamily="18" charset="0"/>
              </a:rPr>
              <a:t>Coursaris</a:t>
            </a:r>
            <a:r>
              <a:rPr lang="en-US" sz="1800" u="none" strike="noStrike" baseline="0" dirty="0">
                <a:solidFill>
                  <a:srgbClr val="000000"/>
                </a:solidFill>
                <a:latin typeface="Times New Roman" panose="02020603050405020304" pitchFamily="18" charset="0"/>
                <a:cs typeface="Times New Roman" panose="02020603050405020304" pitchFamily="18" charset="0"/>
              </a:rPr>
              <a:t> C., Falco G., Fiore S.M., Garibay I., </a:t>
            </a:r>
            <a:r>
              <a:rPr lang="en-US" sz="1800" u="none" strike="noStrike" baseline="0" dirty="0" err="1">
                <a:solidFill>
                  <a:srgbClr val="000000"/>
                </a:solidFill>
                <a:latin typeface="Times New Roman" panose="02020603050405020304" pitchFamily="18" charset="0"/>
                <a:cs typeface="Times New Roman" panose="02020603050405020304" pitchFamily="18" charset="0"/>
              </a:rPr>
              <a:t>Grieman</a:t>
            </a:r>
            <a:r>
              <a:rPr lang="en-US" sz="1800" u="none" strike="noStrike" baseline="0" dirty="0">
                <a:solidFill>
                  <a:srgbClr val="000000"/>
                </a:solidFill>
                <a:latin typeface="Times New Roman" panose="02020603050405020304" pitchFamily="18" charset="0"/>
                <a:cs typeface="Times New Roman" panose="02020603050405020304" pitchFamily="18" charset="0"/>
              </a:rPr>
              <a:t> K., Havens J.C., </a:t>
            </a:r>
            <a:r>
              <a:rPr lang="en-US" sz="1800" u="none" strike="noStrike" baseline="0" dirty="0" err="1">
                <a:solidFill>
                  <a:srgbClr val="000000"/>
                </a:solidFill>
                <a:latin typeface="Times New Roman" panose="02020603050405020304" pitchFamily="18" charset="0"/>
                <a:cs typeface="Times New Roman" panose="02020603050405020304" pitchFamily="18" charset="0"/>
              </a:rPr>
              <a:t>Jirotka</a:t>
            </a:r>
            <a:r>
              <a:rPr lang="en-US" sz="1800" u="none" strike="noStrike" baseline="0" dirty="0">
                <a:solidFill>
                  <a:srgbClr val="000000"/>
                </a:solidFill>
                <a:latin typeface="Times New Roman" panose="02020603050405020304" pitchFamily="18" charset="0"/>
                <a:cs typeface="Times New Roman" panose="02020603050405020304" pitchFamily="18" charset="0"/>
              </a:rPr>
              <a:t> M., </a:t>
            </a:r>
            <a:r>
              <a:rPr lang="en-US" sz="1800" u="none" strike="noStrike" baseline="0" dirty="0" err="1">
                <a:solidFill>
                  <a:srgbClr val="000000"/>
                </a:solidFill>
                <a:latin typeface="Times New Roman" panose="02020603050405020304" pitchFamily="18" charset="0"/>
                <a:cs typeface="Times New Roman" panose="02020603050405020304" pitchFamily="18" charset="0"/>
              </a:rPr>
              <a:t>Kacorri</a:t>
            </a:r>
            <a:r>
              <a:rPr lang="en-US" sz="1800" u="none" strike="noStrike" baseline="0" dirty="0">
                <a:solidFill>
                  <a:srgbClr val="000000"/>
                </a:solidFill>
                <a:latin typeface="Times New Roman" panose="02020603050405020304" pitchFamily="18" charset="0"/>
                <a:cs typeface="Times New Roman" panose="02020603050405020304" pitchFamily="18" charset="0"/>
              </a:rPr>
              <a:t> H., Karwowski W., Kider J., </a:t>
            </a:r>
            <a:r>
              <a:rPr lang="en-US" sz="1800" u="none" strike="noStrike" baseline="0" dirty="0" err="1">
                <a:solidFill>
                  <a:srgbClr val="000000"/>
                </a:solidFill>
                <a:latin typeface="Times New Roman" panose="02020603050405020304" pitchFamily="18" charset="0"/>
                <a:cs typeface="Times New Roman" panose="02020603050405020304" pitchFamily="18" charset="0"/>
              </a:rPr>
              <a:t>Konstan</a:t>
            </a:r>
            <a:r>
              <a:rPr lang="en-US" sz="1800" u="none" strike="noStrike" baseline="0" dirty="0">
                <a:solidFill>
                  <a:srgbClr val="000000"/>
                </a:solidFill>
                <a:latin typeface="Times New Roman" panose="02020603050405020304" pitchFamily="18" charset="0"/>
                <a:cs typeface="Times New Roman" panose="02020603050405020304" pitchFamily="18" charset="0"/>
              </a:rPr>
              <a:t> J., Koon S., Lopez-Gonzalez M., Maifeld-Carucci I., McGregor S., Salvendy G., </a:t>
            </a:r>
            <a:r>
              <a:rPr lang="en-US" sz="1800" u="none" strike="noStrike" baseline="0" dirty="0" err="1">
                <a:solidFill>
                  <a:srgbClr val="000000"/>
                </a:solidFill>
                <a:latin typeface="Times New Roman" panose="02020603050405020304" pitchFamily="18" charset="0"/>
                <a:cs typeface="Times New Roman" panose="02020603050405020304" pitchFamily="18" charset="0"/>
              </a:rPr>
              <a:t>Shneiderman</a:t>
            </a:r>
            <a:r>
              <a:rPr lang="en-US" sz="1800" u="none" strike="noStrike" baseline="0" dirty="0">
                <a:solidFill>
                  <a:srgbClr val="000000"/>
                </a:solidFill>
                <a:latin typeface="Times New Roman" panose="02020603050405020304" pitchFamily="18" charset="0"/>
                <a:cs typeface="Times New Roman" panose="02020603050405020304" pitchFamily="18" charset="0"/>
              </a:rPr>
              <a:t> B., Stephanidis C., Strobel C., Holter C.T., Xu W. (2023), Six Human – centered Artificial Intelligence Grand Challenges, International journal of human–computer interaction, Taylor and Francis Group. </a:t>
            </a:r>
            <a:endParaRPr lang="el-GR" sz="1800" u="none" strike="noStrike" baseline="0" dirty="0">
              <a:solidFill>
                <a:srgbClr val="000000"/>
              </a:solidFill>
              <a:latin typeface="Times New Roman" panose="02020603050405020304" pitchFamily="18" charset="0"/>
              <a:cs typeface="Times New Roman" panose="02020603050405020304" pitchFamily="18" charset="0"/>
            </a:endParaRPr>
          </a:p>
          <a:p>
            <a:pPr marL="457200" indent="-457200">
              <a:buFont typeface="+mj-lt"/>
              <a:buAutoNum type="arabicPeriod"/>
            </a:pPr>
            <a:r>
              <a:rPr lang="el-GR" sz="1800" u="none" strike="noStrike" baseline="0" dirty="0">
                <a:solidFill>
                  <a:srgbClr val="000000"/>
                </a:solidFill>
                <a:latin typeface="Times New Roman" panose="02020603050405020304" pitchFamily="18" charset="0"/>
                <a:cs typeface="Times New Roman" panose="02020603050405020304" pitchFamily="18" charset="0"/>
              </a:rPr>
              <a:t>Αναστασιάδης Παναγιώτης, </a:t>
            </a:r>
            <a:r>
              <a:rPr lang="el-GR" sz="1800" u="none" strike="noStrike" baseline="0" dirty="0" err="1">
                <a:solidFill>
                  <a:srgbClr val="000000"/>
                </a:solidFill>
                <a:latin typeface="Times New Roman" panose="02020603050405020304" pitchFamily="18" charset="0"/>
                <a:cs typeface="Times New Roman" panose="02020603050405020304" pitchFamily="18" charset="0"/>
              </a:rPr>
              <a:t>Κωτσίδης</a:t>
            </a:r>
            <a:r>
              <a:rPr lang="el-GR" sz="1800" u="none" strike="noStrike" baseline="0" dirty="0">
                <a:solidFill>
                  <a:srgbClr val="000000"/>
                </a:solidFill>
                <a:latin typeface="Times New Roman" panose="02020603050405020304" pitchFamily="18" charset="0"/>
                <a:cs typeface="Times New Roman" panose="02020603050405020304" pitchFamily="18" charset="0"/>
              </a:rPr>
              <a:t> Κωνσταντίνος, </a:t>
            </a:r>
            <a:r>
              <a:rPr lang="el-GR" sz="1800" u="none" strike="noStrike" baseline="0" dirty="0" err="1">
                <a:solidFill>
                  <a:srgbClr val="000000"/>
                </a:solidFill>
                <a:latin typeface="Times New Roman" panose="02020603050405020304" pitchFamily="18" charset="0"/>
                <a:cs typeface="Times New Roman" panose="02020603050405020304" pitchFamily="18" charset="0"/>
              </a:rPr>
              <a:t>Στρατικόπουλος</a:t>
            </a:r>
            <a:r>
              <a:rPr lang="el-GR" sz="1800" u="none" strike="noStrike" baseline="0" dirty="0">
                <a:solidFill>
                  <a:srgbClr val="000000"/>
                </a:solidFill>
                <a:latin typeface="Times New Roman" panose="02020603050405020304" pitchFamily="18" charset="0"/>
                <a:cs typeface="Times New Roman" panose="02020603050405020304" pitchFamily="18" charset="0"/>
              </a:rPr>
              <a:t> Κωνσταντίνος, </a:t>
            </a:r>
            <a:r>
              <a:rPr lang="el-GR" sz="1800" u="none" strike="noStrike" baseline="0" dirty="0" err="1">
                <a:solidFill>
                  <a:srgbClr val="000000"/>
                </a:solidFill>
                <a:latin typeface="Times New Roman" panose="02020603050405020304" pitchFamily="18" charset="0"/>
                <a:cs typeface="Times New Roman" panose="02020603050405020304" pitchFamily="18" charset="0"/>
              </a:rPr>
              <a:t>Πανανακάκης</a:t>
            </a:r>
            <a:r>
              <a:rPr lang="el-GR" sz="1800" u="none" strike="noStrike" baseline="0" dirty="0">
                <a:solidFill>
                  <a:srgbClr val="000000"/>
                </a:solidFill>
                <a:latin typeface="Times New Roman" panose="02020603050405020304" pitchFamily="18" charset="0"/>
                <a:cs typeface="Times New Roman" panose="02020603050405020304" pitchFamily="18" charset="0"/>
              </a:rPr>
              <a:t> Νεκτάριος «Η Ανθρωποκεντρική Τεχνητή Νοημοσύνη (Α.Τ.Ν.) στην Εκπαίδευση. Ο κρίσιμος ρόλος της εκπαιδευτικής κοινότητας και η αναγκαιότητα δόμησης ενός ολιστικού παιδαγωγικού πλαισίου για την αξιοποίηση της Α.Τ.Ν. στην εκπαίδευση» Πανεπιστήμιο Κρήτης, Παιδαγωγικό Τμήμα, Ε.ΔΙ.Β.Ε.Α.</a:t>
            </a:r>
            <a:endParaRPr lang="el-GR" sz="1800" dirty="0">
              <a:latin typeface="Times New Roman" panose="02020603050405020304" pitchFamily="18"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1756932716"/>
      </p:ext>
    </p:extLst>
  </p:cSld>
  <p:clrMapOvr>
    <a:masterClrMapping/>
  </p:clrMapOvr>
</p:sld>
</file>

<file path=ppt/theme/theme1.xml><?xml version="1.0" encoding="utf-8"?>
<a:theme xmlns:a="http://schemas.openxmlformats.org/drawingml/2006/main" name="Θρόισμα">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5</TotalTime>
  <Words>673</Words>
  <Application>Microsoft Office PowerPoint</Application>
  <PresentationFormat>Ευρεία οθόνη</PresentationFormat>
  <Paragraphs>14</Paragraphs>
  <Slides>6</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6</vt:i4>
      </vt:variant>
    </vt:vector>
  </HeadingPairs>
  <TitlesOfParts>
    <vt:vector size="11" baseType="lpstr">
      <vt:lpstr>Arial</vt:lpstr>
      <vt:lpstr>Century Gothic</vt:lpstr>
      <vt:lpstr>Times New Roman</vt:lpstr>
      <vt:lpstr>Wingdings 3</vt:lpstr>
      <vt:lpstr>Θρόισμα</vt:lpstr>
      <vt:lpstr>Τεχνητή Νοημοσύνη</vt:lpstr>
      <vt:lpstr>Τεχνητή Νοημοσύνη</vt:lpstr>
      <vt:lpstr>H ανθρωποκεντρική τεχνητή νοημοσύνη (HCAI)</vt:lpstr>
      <vt:lpstr>Παρουσίαση του PowerPoint</vt:lpstr>
      <vt:lpstr>Παρουσίαση του PowerPoint</vt:lpstr>
      <vt:lpstr>Βιβλιογραφία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Ελένη Μαλανδράκη</dc:creator>
  <cp:lastModifiedBy>Ελένη Μαλανδράκη</cp:lastModifiedBy>
  <cp:revision>1</cp:revision>
  <dcterms:created xsi:type="dcterms:W3CDTF">2025-04-22T08:51:45Z</dcterms:created>
  <dcterms:modified xsi:type="dcterms:W3CDTF">2025-04-22T08:58:08Z</dcterms:modified>
</cp:coreProperties>
</file>